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97" r:id="rId4"/>
    <p:sldId id="324" r:id="rId5"/>
    <p:sldId id="329" r:id="rId6"/>
    <p:sldId id="300" r:id="rId7"/>
    <p:sldId id="302" r:id="rId8"/>
    <p:sldId id="326" r:id="rId9"/>
    <p:sldId id="327" r:id="rId10"/>
    <p:sldId id="298" r:id="rId11"/>
    <p:sldId id="305" r:id="rId12"/>
    <p:sldId id="306" r:id="rId13"/>
    <p:sldId id="307" r:id="rId14"/>
    <p:sldId id="308" r:id="rId15"/>
    <p:sldId id="328" r:id="rId16"/>
    <p:sldId id="309" r:id="rId17"/>
    <p:sldId id="321" r:id="rId18"/>
    <p:sldId id="319" r:id="rId19"/>
    <p:sldId id="317" r:id="rId20"/>
    <p:sldId id="318" r:id="rId21"/>
    <p:sldId id="322" r:id="rId22"/>
    <p:sldId id="320" r:id="rId23"/>
    <p:sldId id="330" r:id="rId24"/>
    <p:sldId id="311" r:id="rId25"/>
    <p:sldId id="312" r:id="rId26"/>
    <p:sldId id="310" r:id="rId27"/>
    <p:sldId id="313" r:id="rId28"/>
    <p:sldId id="314" r:id="rId29"/>
    <p:sldId id="315" r:id="rId30"/>
    <p:sldId id="316" r:id="rId31"/>
    <p:sldId id="294" r:id="rId32"/>
    <p:sldId id="295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 Light" panose="020F0502020204030203" pitchFamily="34" charset="0"/>
      <p:regular r:id="rId40"/>
      <p:bold r:id="rId41"/>
      <p:italic r:id="rId42"/>
      <p:boldItalic r:id="rId43"/>
    </p:embeddedFont>
    <p:embeddedFont>
      <p:font typeface="Rubik" panose="020B0604020202020204" charset="-79"/>
      <p:regular r:id="rId44"/>
      <p:bold r:id="rId45"/>
      <p:italic r:id="rId46"/>
      <p:boldItalic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0" roundtripDataSignature="AMtx7mjyoU4vhkWF0kvlNuYveoHze2F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6CB31-569E-4B18-A23F-51447D1BD4F1}">
  <a:tblStyle styleId="{8396CB31-569E-4B18-A23F-51447D1BD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CE057E-09E1-4D0D-AC6B-FC80A63233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0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80" Type="http://customschemas.google.com/relationships/presentationmetadata" Target="meta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lfredo Jimenez" userId="13d526cefa727978" providerId="LiveId" clId="{8E4370F3-5624-4D30-B53B-BE34A19AF584}"/>
    <pc:docChg chg="delSld modSld">
      <pc:chgData name="Luis Alfredo Jimenez" userId="13d526cefa727978" providerId="LiveId" clId="{8E4370F3-5624-4D30-B53B-BE34A19AF584}" dt="2022-02-21T22:51:06.453" v="1" actId="47"/>
      <pc:docMkLst>
        <pc:docMk/>
      </pc:docMkLst>
      <pc:sldChg chg="modSp mod">
        <pc:chgData name="Luis Alfredo Jimenez" userId="13d526cefa727978" providerId="LiveId" clId="{8E4370F3-5624-4D30-B53B-BE34A19AF584}" dt="2022-02-21T20:18:47.536" v="0" actId="20577"/>
        <pc:sldMkLst>
          <pc:docMk/>
          <pc:sldMk cId="0" sldId="256"/>
        </pc:sldMkLst>
        <pc:spChg chg="mod">
          <ac:chgData name="Luis Alfredo Jimenez" userId="13d526cefa727978" providerId="LiveId" clId="{8E4370F3-5624-4D30-B53B-BE34A19AF584}" dt="2022-02-21T20:18:47.536" v="0" actId="20577"/>
          <ac:spMkLst>
            <pc:docMk/>
            <pc:sldMk cId="0" sldId="256"/>
            <ac:spMk id="79" creationId="{00000000-0000-0000-0000-000000000000}"/>
          </ac:spMkLst>
        </pc:spChg>
      </pc:sldChg>
      <pc:sldChg chg="del">
        <pc:chgData name="Luis Alfredo Jimenez" userId="13d526cefa727978" providerId="LiveId" clId="{8E4370F3-5624-4D30-B53B-BE34A19AF584}" dt="2022-02-21T22:51:06.453" v="1" actId="47"/>
        <pc:sldMkLst>
          <pc:docMk/>
          <pc:sldMk cId="999753555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013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1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49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371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13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6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63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3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94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24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3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39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37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75174b3c_0_4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7375174b3c_0_4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7375174b3c_0_40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g7375174b3c_0_4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7375174b3c_0_4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7375174b3c_0_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75174b3c_0_4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7375174b3c_0_41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7375174b3c_0_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375174b3c_0_4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7375174b3c_0_4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75174b3c_0_420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7375174b3c_0_4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7375174b3c_0_4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7375174b3c_0_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7375174b3c_0_4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 1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7375174b3c_0_367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375174b3c_0_36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7375174b3c_0_36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375174b3c_0_36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7375174b3c_0_36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7375174b3c_0_3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7375174b3c_0_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g7375174b3c_0_3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7375174b3c_0_3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7375174b3c_0_3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7375174b3c_0_3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375174b3c_0_3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7375174b3c_0_38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375174b3c_0_38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375174b3c_0_38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375174b3c_0_38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7375174b3c_0_3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7375174b3c_0_3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7375174b3c_0_3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375174b3c_0_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7375174b3c_0_3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7375174b3c_0_3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7375174b3c_0_3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375174b3c_0_3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7375174b3c_0_3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7375174b3c_0_3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375174b3c_0_4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7375174b3c_0_4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7375174b3c_0_40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7375174b3c_0_40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7375174b3c_0_4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7375174b3c_0_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375174b3c_0_362"/>
          <p:cNvSpPr/>
          <p:nvPr/>
        </p:nvSpPr>
        <p:spPr>
          <a:xfrm>
            <a:off x="0" y="4714850"/>
            <a:ext cx="9144000" cy="428700"/>
          </a:xfrm>
          <a:prstGeom prst="rect">
            <a:avLst/>
          </a:prstGeom>
          <a:solidFill>
            <a:srgbClr val="518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7375174b3c_0_362"/>
          <p:cNvSpPr txBox="1"/>
          <p:nvPr/>
        </p:nvSpPr>
        <p:spPr>
          <a:xfrm>
            <a:off x="21525" y="4731700"/>
            <a:ext cx="454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s-MX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Lenguaje R para Análisis de Datos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oogle Shape;8;g7375174b3c_0_36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63442" y="4744575"/>
            <a:ext cx="1751968" cy="369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buenosaires.gob.ar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uenosaires.gob.a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ign.gob.ar/" TargetMode="External"/><Relationship Id="rId5" Type="http://schemas.openxmlformats.org/officeDocument/2006/relationships/hyperlink" Target="https://www.gba.gob.ar/datosabiertos" TargetMode="External"/><Relationship Id="rId4" Type="http://schemas.openxmlformats.org/officeDocument/2006/relationships/hyperlink" Target="https://datos.gob.ar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1378928"/>
            <a:ext cx="91440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Análisis de Datos con Lenguaje R</a:t>
            </a:r>
            <a:endParaRPr sz="48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0" y="3109850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Clase 7</a:t>
            </a:r>
            <a:endParaRPr sz="24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" y="1668003"/>
            <a:ext cx="4237185" cy="3026561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=TOT_POB)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879986" y="2120589"/>
            <a:ext cx="3083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Se puede utilizar una variable para representar cada polígono.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 En este caso cada radio censal está coloreado por la población que tiene en su interior</a:t>
            </a:r>
            <a:endParaRPr lang="es-AR" dirty="0">
              <a:solidFill>
                <a:schemeClr val="tx1"/>
              </a:solidFill>
              <a:latin typeface="Rubik" panose="020B0604020202020204" charset="0"/>
              <a:cs typeface="Rubi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9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=Comuna)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993207" y="2240332"/>
            <a:ext cx="30839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spcAft>
                <a:spcPts val="600"/>
              </a:spcAft>
              <a:defRPr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defRPr>
            </a:lvl1pPr>
          </a:lstStyle>
          <a:p>
            <a:r>
              <a:rPr lang="es-MX" dirty="0"/>
              <a:t>También se puede pintar por una variable de tipo factor.</a:t>
            </a:r>
          </a:p>
          <a:p>
            <a:r>
              <a:rPr lang="es-MX" dirty="0"/>
              <a:t>En este caso se está pintando por las distintas Comunas en CABA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Filtrar datos espaciales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filter</a:t>
              </a:r>
              <a:r>
                <a:rPr lang="es-MX" sz="2000" b="1" dirty="0">
                  <a:solidFill>
                    <a:schemeClr val="lt1"/>
                  </a:solidFill>
                </a:rPr>
                <a:t>(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Comuna==“Comuna: 01”)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r="13324"/>
          <a:stretch/>
        </p:blipFill>
        <p:spPr>
          <a:xfrm>
            <a:off x="5415642" y="1744983"/>
            <a:ext cx="3472543" cy="2974364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>
            <a:off x="4604657" y="3124200"/>
            <a:ext cx="576943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612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"/>
          <a:stretch/>
        </p:blipFill>
        <p:spPr>
          <a:xfrm>
            <a:off x="6003966" y="1678621"/>
            <a:ext cx="3140034" cy="2314807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Agrupar datos espaciales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59321" y="1545405"/>
            <a:ext cx="6226629" cy="2389636"/>
            <a:chOff x="0" y="192315"/>
            <a:chExt cx="5243479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5243479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6" y="223490"/>
              <a:ext cx="521230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&lt;-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1800" b="1" dirty="0">
                  <a:solidFill>
                    <a:schemeClr val="lt1"/>
                  </a:solidFill>
                </a:rPr>
                <a:t>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group_by</a:t>
              </a:r>
              <a:r>
                <a:rPr lang="es-MX" sz="1800" b="1" dirty="0">
                  <a:solidFill>
                    <a:schemeClr val="lt1"/>
                  </a:solidFill>
                </a:rPr>
                <a:t>(Comuna)%&gt;%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summarise(Poblacion=sum(TOT_POB,na.rm = TRUE),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          Hogares=sum(HOGARES, na.rm = TRUE))</a:t>
              </a:r>
            </a:p>
            <a:p>
              <a:pPr lvl="0">
                <a:lnSpc>
                  <a:spcPct val="90000"/>
                </a:lnSpc>
              </a:pPr>
              <a:endParaRPr lang="es-MX" sz="1800" b="1" dirty="0">
                <a:solidFill>
                  <a:schemeClr val="lt1"/>
                </a:solidFill>
              </a:endParaRP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ggplot</a:t>
              </a:r>
              <a:r>
                <a:rPr lang="es-MX" sz="1800" b="1" dirty="0">
                  <a:solidFill>
                    <a:schemeClr val="lt1"/>
                  </a:solidFill>
                </a:rPr>
                <a:t>() + 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1800" b="1" dirty="0">
                  <a:solidFill>
                    <a:schemeClr val="lt1"/>
                  </a:solidFill>
                </a:rPr>
                <a:t>(data =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datos_filtro</a:t>
              </a:r>
              <a:r>
                <a:rPr lang="es-MX" sz="1800" b="1" dirty="0">
                  <a:solidFill>
                    <a:schemeClr val="lt1"/>
                  </a:solidFill>
                </a:rPr>
                <a:t> ,aes(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))</a:t>
              </a:r>
            </a:p>
            <a:p>
              <a:pPr lvl="0">
                <a:lnSpc>
                  <a:spcPct val="90000"/>
                </a:lnSpc>
              </a:pP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332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92" y="2264645"/>
            <a:ext cx="3378986" cy="2365290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23592" y="-491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15686" y="430736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nuevos campos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15687" y="876952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23592" y="1000127"/>
            <a:ext cx="7088227" cy="1329415"/>
            <a:chOff x="31176" y="192315"/>
            <a:chExt cx="526730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31176" y="192315"/>
              <a:ext cx="5267303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6" y="223490"/>
              <a:ext cx="526730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 &lt;-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 %&gt;%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	</a:t>
              </a:r>
              <a:r>
                <a:rPr lang="es-MX" sz="1800" b="1" dirty="0" err="1">
                  <a:solidFill>
                    <a:schemeClr val="lt1"/>
                  </a:solidFill>
                </a:rPr>
                <a:t>mutate</a:t>
              </a:r>
              <a:r>
                <a:rPr lang="es-MX" sz="1800" b="1" dirty="0">
                  <a:solidFill>
                    <a:schemeClr val="lt1"/>
                  </a:solidFill>
                </a:rPr>
                <a:t>(</a:t>
              </a:r>
              <a:r>
                <a:rPr lang="es-MX" sz="1800" b="1" dirty="0" err="1">
                  <a:solidFill>
                    <a:schemeClr val="lt1"/>
                  </a:solidFill>
                </a:rPr>
                <a:t>Personas_por_Hogar</a:t>
              </a:r>
              <a:r>
                <a:rPr lang="es-MX" sz="1800" b="1" dirty="0">
                  <a:solidFill>
                    <a:schemeClr val="lt1"/>
                  </a:solidFill>
                </a:rPr>
                <a:t>= 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/Hogares)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&gt; </a:t>
              </a:r>
              <a:r>
                <a:rPr lang="es-MX" sz="1800" b="1" dirty="0" err="1">
                  <a:solidFill>
                    <a:schemeClr val="lt1"/>
                  </a:solidFill>
                </a:rPr>
                <a:t>ggplot</a:t>
              </a:r>
              <a:r>
                <a:rPr lang="es-MX" sz="1800" b="1" dirty="0">
                  <a:solidFill>
                    <a:schemeClr val="lt1"/>
                  </a:solidFill>
                </a:rPr>
                <a:t>() + 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1800" b="1" dirty="0">
                  <a:solidFill>
                    <a:schemeClr val="lt1"/>
                  </a:solidFill>
                </a:rPr>
                <a:t>(data = </a:t>
              </a:r>
              <a:r>
                <a:rPr lang="es-MX" sz="18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1800" b="1" dirty="0">
                  <a:solidFill>
                    <a:schemeClr val="lt1"/>
                  </a:solidFill>
                </a:rPr>
                <a:t>, aes(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</a:t>
              </a:r>
              <a:r>
                <a:rPr lang="es-MX" sz="1800" b="1" dirty="0" err="1">
                  <a:solidFill>
                    <a:schemeClr val="lt1"/>
                  </a:solidFill>
                </a:rPr>
                <a:t>Poblacion</a:t>
              </a:r>
              <a:r>
                <a:rPr lang="es-MX" sz="1800" b="1" dirty="0">
                  <a:solidFill>
                    <a:schemeClr val="lt1"/>
                  </a:solidFill>
                </a:rPr>
                <a:t>/Hogares))+</a:t>
              </a:r>
            </a:p>
            <a:p>
              <a:pPr lvl="0">
                <a:lnSpc>
                  <a:spcPct val="90000"/>
                </a:lnSpc>
              </a:pPr>
              <a:r>
                <a:rPr lang="es-MX" sz="1800" b="1" dirty="0">
                  <a:solidFill>
                    <a:schemeClr val="lt1"/>
                  </a:solidFill>
                </a:rPr>
                <a:t>  </a:t>
              </a:r>
              <a:r>
                <a:rPr lang="es-MX" sz="1800" b="1" dirty="0" err="1">
                  <a:solidFill>
                    <a:schemeClr val="lt1"/>
                  </a:solidFill>
                </a:rPr>
                <a:t>labs</a:t>
              </a:r>
              <a:r>
                <a:rPr lang="es-MX" sz="1800" b="1" dirty="0">
                  <a:solidFill>
                    <a:schemeClr val="lt1"/>
                  </a:solidFill>
                </a:rPr>
                <a:t>(</a:t>
              </a:r>
              <a:r>
                <a:rPr lang="es-MX" sz="1800" b="1" dirty="0" err="1">
                  <a:solidFill>
                    <a:schemeClr val="lt1"/>
                  </a:solidFill>
                </a:rPr>
                <a:t>fill</a:t>
              </a:r>
              <a:r>
                <a:rPr lang="es-MX" sz="1800" b="1" dirty="0">
                  <a:solidFill>
                    <a:schemeClr val="lt1"/>
                  </a:solidFill>
                </a:rPr>
                <a:t>="Personas x Hogar")</a:t>
              </a: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52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2 capas distintas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CuadroTexto 9"/>
          <p:cNvSpPr txBox="1"/>
          <p:nvPr/>
        </p:nvSpPr>
        <p:spPr>
          <a:xfrm>
            <a:off x="348344" y="1529998"/>
            <a:ext cx="7707084" cy="102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latin typeface="Rubik" panose="020B0604020202020204" charset="0"/>
                <a:cs typeface="Rubik" panose="020B0604020202020204" charset="0"/>
              </a:rPr>
              <a:t>R y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Ggplot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 nos permiten poner distintas capas. Al gráfico anterior, vamos a agregarles las ubicaciones de los Hospitales en la Ciudad de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Bienos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 Aires (Estos datos se pueden descargar de  </a:t>
            </a:r>
            <a:r>
              <a:rPr lang="es-AR" dirty="0">
                <a:latin typeface="Rubik" panose="020B0604020202020204" charset="0"/>
                <a:cs typeface="Rubik" panose="020B0604020202020204" charset="0"/>
                <a:hlinkClick r:id="rId2"/>
              </a:rPr>
              <a:t>https://data.buenosaires.gob.ar/</a:t>
            </a:r>
            <a:r>
              <a:rPr lang="es-AR" dirty="0">
                <a:latin typeface="Rubik" panose="020B0604020202020204" charset="0"/>
                <a:cs typeface="Rubik" panose="020B0604020202020204" charset="0"/>
              </a:rPr>
              <a:t>)</a:t>
            </a:r>
          </a:p>
        </p:txBody>
      </p:sp>
      <p:grpSp>
        <p:nvGrpSpPr>
          <p:cNvPr id="11" name="Google Shape;189;p13"/>
          <p:cNvGrpSpPr/>
          <p:nvPr/>
        </p:nvGrpSpPr>
        <p:grpSpPr>
          <a:xfrm>
            <a:off x="348344" y="3002713"/>
            <a:ext cx="6444344" cy="578687"/>
            <a:chOff x="0" y="192315"/>
            <a:chExt cx="6444344" cy="638625"/>
          </a:xfrm>
        </p:grpSpPr>
        <p:sp>
          <p:nvSpPr>
            <p:cNvPr id="12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Hospitales.shp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4519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1633125"/>
            <a:ext cx="4292024" cy="3004416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2 capas distintas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3" y="1202652"/>
            <a:ext cx="8588827" cy="5717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 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Datos_comuna</a:t>
              </a:r>
              <a:r>
                <a:rPr lang="es-MX" sz="2000" b="1" dirty="0">
                  <a:solidFill>
                    <a:schemeClr val="lt1"/>
                  </a:solidFill>
                </a:rPr>
                <a:t>) + 			 	 	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541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</p:spTree>
    <p:extLst>
      <p:ext uri="{BB962C8B-B14F-4D97-AF65-F5344CB8AC3E}">
        <p14:creationId xmlns:p14="http://schemas.microsoft.com/office/powerpoint/2010/main" val="241294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8"/>
          <p:cNvSpPr txBox="1"/>
          <p:nvPr/>
        </p:nvSpPr>
        <p:spPr>
          <a:xfrm>
            <a:off x="251241" y="1873962"/>
            <a:ext cx="5472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/>
              <a:t>Esta librería nos permite: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Combinar múltiples capas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Exportar Mapas en formato .</a:t>
            </a:r>
            <a:r>
              <a:rPr lang="es-MX" sz="1600" b="1" dirty="0" err="1"/>
              <a:t>html</a:t>
            </a:r>
            <a:endParaRPr lang="es-MX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Agregar </a:t>
            </a:r>
            <a:r>
              <a:rPr lang="es-MX" sz="1600" b="1" dirty="0" err="1"/>
              <a:t>tooltips</a:t>
            </a:r>
            <a:r>
              <a:rPr lang="es-MX" sz="1600" b="1" dirty="0"/>
              <a:t> o </a:t>
            </a:r>
            <a:r>
              <a:rPr lang="es-MX" sz="1600" b="1" dirty="0" err="1"/>
              <a:t>labels</a:t>
            </a:r>
            <a:r>
              <a:rPr lang="es-MX" sz="1600" b="1" dirty="0"/>
              <a:t> al interactuar con el mapa</a:t>
            </a:r>
            <a:endParaRPr lang="es-AR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r="8031" b="3916"/>
          <a:stretch/>
        </p:blipFill>
        <p:spPr>
          <a:xfrm>
            <a:off x="6107653" y="994782"/>
            <a:ext cx="2915161" cy="36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1" y="2085041"/>
            <a:ext cx="7509148" cy="2420858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251241" y="1482408"/>
            <a:ext cx="7276666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sp>
        <p:nvSpPr>
          <p:cNvPr id="17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8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25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Datos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Georeferenciados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1" y="2048590"/>
            <a:ext cx="5961111" cy="2305056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7697929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addProviderTiles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7" y="2048590"/>
            <a:ext cx="5118653" cy="2305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10" y="2048590"/>
            <a:ext cx="4375620" cy="23050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56" y="2048590"/>
            <a:ext cx="4502614" cy="230505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74763" y="2050573"/>
            <a:ext cx="225413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Tiene múltiples capas para utilizar de fondos.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(ver todas las disponibles en R: 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names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providers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s-A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 de fondos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4537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359695" y="1366603"/>
            <a:ext cx="817629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puntos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2" y="1796218"/>
            <a:ext cx="5841370" cy="28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1" y="1687218"/>
            <a:ext cx="5919991" cy="2967377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845773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153267" y="2009466"/>
            <a:ext cx="4995676" cy="2007968"/>
            <a:chOff x="-1" y="192315"/>
            <a:chExt cx="621311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213112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-1" y="223490"/>
              <a:ext cx="621311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 Hospitales)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r="16846"/>
          <a:stretch/>
        </p:blipFill>
        <p:spPr>
          <a:xfrm>
            <a:off x="5344885" y="1458686"/>
            <a:ext cx="3592286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6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6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33363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2522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2448828" y="35194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>
                <a:solidFill>
                  <a:schemeClr val="accent1">
                    <a:lumMod val="75000"/>
                  </a:schemeClr>
                </a:solidFill>
              </a:rPr>
              <a:t>Tópico</a:t>
            </a:r>
          </a:p>
        </p:txBody>
      </p:sp>
      <p:sp>
        <p:nvSpPr>
          <p:cNvPr id="17" name="Elipse 16"/>
          <p:cNvSpPr/>
          <p:nvPr/>
        </p:nvSpPr>
        <p:spPr>
          <a:xfrm>
            <a:off x="2302525" y="1780752"/>
            <a:ext cx="2368964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7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400019" y="35341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Ubicación (</a:t>
            </a:r>
            <a:r>
              <a:rPr lang="es-MX" b="0" dirty="0" err="1"/>
              <a:t>Centroide</a:t>
            </a:r>
            <a:r>
              <a:rPr lang="es-MX" b="0" dirty="0"/>
              <a:t> + Radio)</a:t>
            </a:r>
          </a:p>
        </p:txBody>
      </p:sp>
      <p:sp>
        <p:nvSpPr>
          <p:cNvPr id="17" name="Elipse 16"/>
          <p:cNvSpPr/>
          <p:nvPr/>
        </p:nvSpPr>
        <p:spPr>
          <a:xfrm>
            <a:off x="2205628" y="2036462"/>
            <a:ext cx="5362487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6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850875" y="2750792"/>
            <a:ext cx="2259314" cy="1960795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659363" y="3546523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Tener en cuenta </a:t>
            </a:r>
            <a:r>
              <a:rPr lang="es-MX" b="0" dirty="0" err="1"/>
              <a:t>Rtweets</a:t>
            </a:r>
            <a:endParaRPr lang="es-MX" b="0" dirty="0"/>
          </a:p>
        </p:txBody>
      </p:sp>
      <p:sp>
        <p:nvSpPr>
          <p:cNvPr id="17" name="Elipse 16"/>
          <p:cNvSpPr/>
          <p:nvPr/>
        </p:nvSpPr>
        <p:spPr>
          <a:xfrm>
            <a:off x="2040375" y="2311209"/>
            <a:ext cx="3137553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0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323682" y="2430773"/>
            <a:ext cx="2853569" cy="2285017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505127" y="3550727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Máximo de Tweets por traer</a:t>
            </a:r>
          </a:p>
        </p:txBody>
      </p:sp>
      <p:sp>
        <p:nvSpPr>
          <p:cNvPr id="17" name="Elipse 16"/>
          <p:cNvSpPr/>
          <p:nvPr/>
        </p:nvSpPr>
        <p:spPr>
          <a:xfrm>
            <a:off x="2236423" y="2574008"/>
            <a:ext cx="1972617" cy="530458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2919470" y="2311210"/>
            <a:ext cx="22033" cy="121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40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5" y="1012372"/>
            <a:ext cx="4106283" cy="3563728"/>
          </a:xfrm>
          <a:prstGeom prst="rect">
            <a:avLst/>
          </a:prstGeom>
        </p:spPr>
      </p:pic>
      <p:sp>
        <p:nvSpPr>
          <p:cNvPr id="4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250" y="1607109"/>
            <a:ext cx="411980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Llamamos dato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georrefeenciado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 a toda unidad que tiene asociada una referencia geográfica y es relevante o informativa, de tal modo que se puede representar la ubicación, el tamaño y la forma de un objeto en el planeta.</a:t>
            </a:r>
          </a:p>
        </p:txBody>
      </p:sp>
    </p:spTree>
    <p:extLst>
      <p:ext uri="{BB962C8B-B14F-4D97-AF65-F5344CB8AC3E}">
        <p14:creationId xmlns:p14="http://schemas.microsoft.com/office/powerpoint/2010/main" val="161197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6323682" y="2430773"/>
            <a:ext cx="2853569" cy="2285017"/>
            <a:chOff x="251241" y="2716533"/>
            <a:chExt cx="2259314" cy="1960795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41" y="2716533"/>
              <a:ext cx="2259314" cy="1960795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067605" y="2942766"/>
              <a:ext cx="1197430" cy="1197430"/>
            </a:xfrm>
            <a:prstGeom prst="ellipse">
              <a:avLst/>
            </a:prstGeom>
            <a:solidFill>
              <a:schemeClr val="accent1">
                <a:lumMod val="75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Google Shape;188;p13"/>
          <p:cNvSpPr txBox="1"/>
          <p:nvPr/>
        </p:nvSpPr>
        <p:spPr>
          <a:xfrm>
            <a:off x="256249" y="386973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Análisis de Redes Sociales con </a:t>
            </a:r>
            <a:r>
              <a:rPr lang="es-MX" sz="3200" b="1" dirty="0" err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Georeferenciación</a:t>
            </a:r>
            <a:endParaRPr lang="es-MX" sz="3200" b="1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1180649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Extraer Tweets por ubicación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rtweet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70984" y="1642273"/>
            <a:ext cx="712672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256249" y="1826805"/>
            <a:ext cx="7276666" cy="1239131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search_tweets</a:t>
              </a:r>
              <a:r>
                <a:rPr lang="es-MX" sz="2000" b="1" dirty="0">
                  <a:solidFill>
                    <a:schemeClr val="lt1"/>
                  </a:solidFill>
                </a:rPr>
                <a:t>(q = "cuarentena",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geocode</a:t>
              </a:r>
              <a:r>
                <a:rPr lang="es-MX" sz="2000" b="1" dirty="0">
                  <a:solidFill>
                    <a:schemeClr val="lt1"/>
                  </a:solidFill>
                </a:rPr>
                <a:t> = "-34.603722,-58.381592,20mi",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include_rts</a:t>
              </a:r>
              <a:r>
                <a:rPr lang="es-MX" sz="2000" b="1" dirty="0">
                  <a:solidFill>
                    <a:schemeClr val="lt1"/>
                  </a:solidFill>
                </a:rPr>
                <a:t> = FALSE,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                        n = 100000)</a:t>
              </a:r>
              <a:endParaRPr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370984" y="3290698"/>
            <a:ext cx="4421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MX" b="0" dirty="0"/>
              <a:t>Está función genera un data </a:t>
            </a:r>
            <a:r>
              <a:rPr lang="es-MX" b="0" dirty="0" err="1"/>
              <a:t>frame</a:t>
            </a:r>
            <a:r>
              <a:rPr lang="es-MX" b="0" dirty="0"/>
              <a:t> con información de los Tweets con ese tópico, y en algunos casos se obtiene una ubicación exacta de ellos </a:t>
            </a:r>
          </a:p>
        </p:txBody>
      </p:sp>
    </p:spTree>
    <p:extLst>
      <p:ext uri="{BB962C8B-B14F-4D97-AF65-F5344CB8AC3E}">
        <p14:creationId xmlns:p14="http://schemas.microsoft.com/office/powerpoint/2010/main" val="1752117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/>
          <p:nvPr/>
        </p:nvSpPr>
        <p:spPr>
          <a:xfrm>
            <a:off x="3280382" y="2901088"/>
            <a:ext cx="315516" cy="315516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994443" y="3527387"/>
            <a:ext cx="314921" cy="315516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5621465" y="3626495"/>
            <a:ext cx="314920" cy="315516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7709296" y="3065737"/>
            <a:ext cx="314921" cy="315516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0" tIns="0" rIns="0" bIns="13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1084930" y="2543931"/>
            <a:ext cx="133946" cy="133945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39"/>
          <p:cNvCxnSpPr>
            <a:stCxn id="490" idx="0"/>
            <a:endCxn id="493" idx="4"/>
          </p:cNvCxnSpPr>
          <p:nvPr/>
        </p:nvCxnSpPr>
        <p:spPr>
          <a:xfrm rot="10800000">
            <a:off x="1151903" y="2677787"/>
            <a:ext cx="0" cy="8496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39"/>
          <p:cNvSpPr/>
          <p:nvPr/>
        </p:nvSpPr>
        <p:spPr>
          <a:xfrm>
            <a:off x="3372908" y="2436217"/>
            <a:ext cx="134541" cy="133946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39"/>
          <p:cNvCxnSpPr>
            <a:endCxn id="495" idx="4"/>
          </p:cNvCxnSpPr>
          <p:nvPr/>
        </p:nvCxnSpPr>
        <p:spPr>
          <a:xfrm rot="10800000">
            <a:off x="3440178" y="2570163"/>
            <a:ext cx="0" cy="302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7" name="Google Shape;497;p39"/>
          <p:cNvSpPr/>
          <p:nvPr/>
        </p:nvSpPr>
        <p:spPr>
          <a:xfrm>
            <a:off x="5711953" y="2836963"/>
            <a:ext cx="133945" cy="133945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7799784" y="2339445"/>
            <a:ext cx="133946" cy="134541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6062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39"/>
          <p:cNvCxnSpPr>
            <a:stCxn id="491" idx="0"/>
          </p:cNvCxnSpPr>
          <p:nvPr/>
        </p:nvCxnSpPr>
        <p:spPr>
          <a:xfrm rot="10800000">
            <a:off x="5778925" y="3009395"/>
            <a:ext cx="0" cy="6171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" name="Google Shape;500;p39"/>
          <p:cNvCxnSpPr>
            <a:endCxn id="498" idx="4"/>
          </p:cNvCxnSpPr>
          <p:nvPr/>
        </p:nvCxnSpPr>
        <p:spPr>
          <a:xfrm rot="10800000">
            <a:off x="7866757" y="2473986"/>
            <a:ext cx="0" cy="5376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1" name="Google Shape;501;p39"/>
          <p:cNvSpPr/>
          <p:nvPr/>
        </p:nvSpPr>
        <p:spPr>
          <a:xfrm>
            <a:off x="549698" y="1228650"/>
            <a:ext cx="1256705" cy="1256705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3004753" y="1558063"/>
            <a:ext cx="840581" cy="840581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9"/>
          <p:cNvSpPr/>
          <p:nvPr/>
        </p:nvSpPr>
        <p:spPr>
          <a:xfrm>
            <a:off x="5221185" y="1663260"/>
            <a:ext cx="1115020" cy="1115021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9"/>
          <p:cNvSpPr/>
          <p:nvPr/>
        </p:nvSpPr>
        <p:spPr>
          <a:xfrm>
            <a:off x="7318772" y="1189301"/>
            <a:ext cx="1095375" cy="1094780"/>
          </a:xfrm>
          <a:prstGeom prst="ellipse">
            <a:avLst/>
          </a:prstGeom>
          <a:solidFill>
            <a:srgbClr val="B8D0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5686447" y="636381"/>
            <a:ext cx="356592" cy="341114"/>
          </a:xfrm>
          <a:custGeom>
            <a:avLst/>
            <a:gdLst/>
            <a:ahLst/>
            <a:cxnLst/>
            <a:rect l="l" t="t" r="r" b="b"/>
            <a:pathLst>
              <a:path w="124" h="118" extrusionOk="0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2276804" y="3656926"/>
            <a:ext cx="26997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https://data.buenosaires.gob.ar/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271360" y="662902"/>
            <a:ext cx="80666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páginas para descargar datos libres oficiales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39"/>
          <p:cNvCxnSpPr/>
          <p:nvPr/>
        </p:nvCxnSpPr>
        <p:spPr>
          <a:xfrm>
            <a:off x="271360" y="1109118"/>
            <a:ext cx="8066632" cy="1544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9" name="Google Shape;509;p39"/>
          <p:cNvSpPr/>
          <p:nvPr/>
        </p:nvSpPr>
        <p:spPr>
          <a:xfrm>
            <a:off x="859803" y="1583695"/>
            <a:ext cx="584200" cy="584200"/>
          </a:xfrm>
          <a:custGeom>
            <a:avLst/>
            <a:gdLst/>
            <a:ahLst/>
            <a:cxnLst/>
            <a:rect l="l" t="t" r="r" b="b"/>
            <a:pathLst>
              <a:path w="609" h="609" extrusionOk="0">
                <a:moveTo>
                  <a:pt x="587" y="488"/>
                </a:moveTo>
                <a:lnTo>
                  <a:pt x="587" y="488"/>
                </a:lnTo>
                <a:cubicBezTo>
                  <a:pt x="318" y="601"/>
                  <a:pt x="318" y="601"/>
                  <a:pt x="318" y="601"/>
                </a:cubicBezTo>
                <a:cubicBezTo>
                  <a:pt x="311" y="608"/>
                  <a:pt x="311" y="608"/>
                  <a:pt x="304" y="608"/>
                </a:cubicBezTo>
                <a:cubicBezTo>
                  <a:pt x="297" y="608"/>
                  <a:pt x="297" y="608"/>
                  <a:pt x="290" y="601"/>
                </a:cubicBezTo>
                <a:cubicBezTo>
                  <a:pt x="21" y="488"/>
                  <a:pt x="21" y="488"/>
                  <a:pt x="21" y="488"/>
                </a:cubicBezTo>
                <a:cubicBezTo>
                  <a:pt x="7" y="488"/>
                  <a:pt x="0" y="474"/>
                  <a:pt x="0" y="46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35" y="0"/>
                  <a:pt x="35" y="0"/>
                  <a:pt x="42" y="8"/>
                </a:cubicBezTo>
                <a:cubicBezTo>
                  <a:pt x="304" y="114"/>
                  <a:pt x="304" y="114"/>
                  <a:pt x="304" y="114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467"/>
                  <a:pt x="608" y="467"/>
                  <a:pt x="608" y="467"/>
                </a:cubicBezTo>
                <a:cubicBezTo>
                  <a:pt x="608" y="474"/>
                  <a:pt x="601" y="488"/>
                  <a:pt x="587" y="488"/>
                </a:cubicBezTo>
                <a:close/>
                <a:moveTo>
                  <a:pt x="276" y="163"/>
                </a:moveTo>
                <a:lnTo>
                  <a:pt x="276" y="163"/>
                </a:lnTo>
                <a:cubicBezTo>
                  <a:pt x="56" y="71"/>
                  <a:pt x="56" y="71"/>
                  <a:pt x="56" y="71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276" y="538"/>
                  <a:pt x="276" y="538"/>
                  <a:pt x="276" y="538"/>
                </a:cubicBezTo>
                <a:lnTo>
                  <a:pt x="276" y="163"/>
                </a:lnTo>
                <a:close/>
                <a:moveTo>
                  <a:pt x="551" y="71"/>
                </a:moveTo>
                <a:lnTo>
                  <a:pt x="551" y="71"/>
                </a:lnTo>
                <a:cubicBezTo>
                  <a:pt x="332" y="163"/>
                  <a:pt x="332" y="163"/>
                  <a:pt x="332" y="163"/>
                </a:cubicBezTo>
                <a:cubicBezTo>
                  <a:pt x="332" y="538"/>
                  <a:pt x="332" y="538"/>
                  <a:pt x="332" y="538"/>
                </a:cubicBezTo>
                <a:cubicBezTo>
                  <a:pt x="551" y="446"/>
                  <a:pt x="551" y="446"/>
                  <a:pt x="551" y="446"/>
                </a:cubicBezTo>
                <a:lnTo>
                  <a:pt x="551" y="71"/>
                </a:lnTo>
                <a:close/>
                <a:moveTo>
                  <a:pt x="375" y="206"/>
                </a:moveTo>
                <a:lnTo>
                  <a:pt x="375" y="206"/>
                </a:lnTo>
                <a:cubicBezTo>
                  <a:pt x="480" y="156"/>
                  <a:pt x="480" y="156"/>
                  <a:pt x="480" y="156"/>
                </a:cubicBezTo>
                <a:cubicBezTo>
                  <a:pt x="488" y="156"/>
                  <a:pt x="488" y="156"/>
                  <a:pt x="495" y="156"/>
                </a:cubicBezTo>
                <a:cubicBezTo>
                  <a:pt x="509" y="156"/>
                  <a:pt x="523" y="163"/>
                  <a:pt x="523" y="184"/>
                </a:cubicBezTo>
                <a:cubicBezTo>
                  <a:pt x="523" y="191"/>
                  <a:pt x="516" y="206"/>
                  <a:pt x="502" y="206"/>
                </a:cubicBezTo>
                <a:cubicBezTo>
                  <a:pt x="403" y="255"/>
                  <a:pt x="403" y="255"/>
                  <a:pt x="403" y="255"/>
                </a:cubicBezTo>
                <a:cubicBezTo>
                  <a:pt x="396" y="255"/>
                  <a:pt x="396" y="255"/>
                  <a:pt x="389" y="255"/>
                </a:cubicBezTo>
                <a:cubicBezTo>
                  <a:pt x="375" y="255"/>
                  <a:pt x="360" y="248"/>
                  <a:pt x="360" y="227"/>
                </a:cubicBezTo>
                <a:cubicBezTo>
                  <a:pt x="360" y="220"/>
                  <a:pt x="367" y="206"/>
                  <a:pt x="375" y="206"/>
                </a:cubicBezTo>
                <a:close/>
                <a:moveTo>
                  <a:pt x="375" y="304"/>
                </a:moveTo>
                <a:lnTo>
                  <a:pt x="375" y="304"/>
                </a:lnTo>
                <a:cubicBezTo>
                  <a:pt x="480" y="262"/>
                  <a:pt x="480" y="262"/>
                  <a:pt x="480" y="262"/>
                </a:cubicBezTo>
                <a:cubicBezTo>
                  <a:pt x="488" y="255"/>
                  <a:pt x="488" y="255"/>
                  <a:pt x="495" y="255"/>
                </a:cubicBezTo>
                <a:cubicBezTo>
                  <a:pt x="509" y="255"/>
                  <a:pt x="523" y="269"/>
                  <a:pt x="523" y="283"/>
                </a:cubicBezTo>
                <a:cubicBezTo>
                  <a:pt x="523" y="297"/>
                  <a:pt x="516" y="304"/>
                  <a:pt x="502" y="311"/>
                </a:cubicBezTo>
                <a:cubicBezTo>
                  <a:pt x="403" y="361"/>
                  <a:pt x="403" y="361"/>
                  <a:pt x="403" y="361"/>
                </a:cubicBezTo>
                <a:cubicBezTo>
                  <a:pt x="396" y="361"/>
                  <a:pt x="396" y="361"/>
                  <a:pt x="389" y="361"/>
                </a:cubicBezTo>
                <a:cubicBezTo>
                  <a:pt x="375" y="361"/>
                  <a:pt x="360" y="347"/>
                  <a:pt x="360" y="333"/>
                </a:cubicBezTo>
                <a:cubicBezTo>
                  <a:pt x="360" y="319"/>
                  <a:pt x="367" y="311"/>
                  <a:pt x="375" y="304"/>
                </a:cubicBezTo>
                <a:close/>
                <a:moveTo>
                  <a:pt x="375" y="410"/>
                </a:moveTo>
                <a:lnTo>
                  <a:pt x="375" y="410"/>
                </a:lnTo>
                <a:cubicBezTo>
                  <a:pt x="480" y="361"/>
                  <a:pt x="480" y="361"/>
                  <a:pt x="480" y="361"/>
                </a:cubicBezTo>
                <a:cubicBezTo>
                  <a:pt x="488" y="361"/>
                  <a:pt x="488" y="361"/>
                  <a:pt x="495" y="361"/>
                </a:cubicBezTo>
                <a:cubicBezTo>
                  <a:pt x="509" y="361"/>
                  <a:pt x="523" y="375"/>
                  <a:pt x="523" y="389"/>
                </a:cubicBezTo>
                <a:cubicBezTo>
                  <a:pt x="523" y="403"/>
                  <a:pt x="516" y="410"/>
                  <a:pt x="502" y="417"/>
                </a:cubicBezTo>
                <a:cubicBezTo>
                  <a:pt x="403" y="460"/>
                  <a:pt x="403" y="460"/>
                  <a:pt x="403" y="460"/>
                </a:cubicBezTo>
                <a:cubicBezTo>
                  <a:pt x="396" y="467"/>
                  <a:pt x="396" y="467"/>
                  <a:pt x="389" y="467"/>
                </a:cubicBezTo>
                <a:cubicBezTo>
                  <a:pt x="375" y="467"/>
                  <a:pt x="360" y="453"/>
                  <a:pt x="360" y="439"/>
                </a:cubicBezTo>
                <a:cubicBezTo>
                  <a:pt x="360" y="425"/>
                  <a:pt x="367" y="417"/>
                  <a:pt x="375" y="410"/>
                </a:cubicBezTo>
                <a:close/>
                <a:moveTo>
                  <a:pt x="113" y="156"/>
                </a:moveTo>
                <a:lnTo>
                  <a:pt x="113" y="156"/>
                </a:lnTo>
                <a:cubicBezTo>
                  <a:pt x="120" y="156"/>
                  <a:pt x="120" y="156"/>
                  <a:pt x="127" y="156"/>
                </a:cubicBezTo>
                <a:cubicBezTo>
                  <a:pt x="233" y="206"/>
                  <a:pt x="233" y="206"/>
                  <a:pt x="233" y="206"/>
                </a:cubicBezTo>
                <a:cubicBezTo>
                  <a:pt x="240" y="206"/>
                  <a:pt x="247" y="220"/>
                  <a:pt x="247" y="227"/>
                </a:cubicBezTo>
                <a:cubicBezTo>
                  <a:pt x="247" y="248"/>
                  <a:pt x="233" y="255"/>
                  <a:pt x="219" y="255"/>
                </a:cubicBezTo>
                <a:cubicBezTo>
                  <a:pt x="212" y="255"/>
                  <a:pt x="212" y="255"/>
                  <a:pt x="205" y="255"/>
                </a:cubicBezTo>
                <a:cubicBezTo>
                  <a:pt x="106" y="206"/>
                  <a:pt x="106" y="206"/>
                  <a:pt x="106" y="206"/>
                </a:cubicBezTo>
                <a:cubicBezTo>
                  <a:pt x="92" y="206"/>
                  <a:pt x="85" y="191"/>
                  <a:pt x="85" y="184"/>
                </a:cubicBezTo>
                <a:cubicBezTo>
                  <a:pt x="85" y="163"/>
                  <a:pt x="99" y="156"/>
                  <a:pt x="113" y="156"/>
                </a:cubicBezTo>
                <a:close/>
                <a:moveTo>
                  <a:pt x="113" y="255"/>
                </a:moveTo>
                <a:lnTo>
                  <a:pt x="113" y="255"/>
                </a:lnTo>
                <a:cubicBezTo>
                  <a:pt x="120" y="255"/>
                  <a:pt x="120" y="255"/>
                  <a:pt x="127" y="262"/>
                </a:cubicBezTo>
                <a:cubicBezTo>
                  <a:pt x="233" y="304"/>
                  <a:pt x="233" y="304"/>
                  <a:pt x="233" y="304"/>
                </a:cubicBezTo>
                <a:cubicBezTo>
                  <a:pt x="240" y="311"/>
                  <a:pt x="247" y="319"/>
                  <a:pt x="247" y="333"/>
                </a:cubicBezTo>
                <a:cubicBezTo>
                  <a:pt x="247" y="347"/>
                  <a:pt x="233" y="361"/>
                  <a:pt x="219" y="361"/>
                </a:cubicBezTo>
                <a:cubicBezTo>
                  <a:pt x="212" y="361"/>
                  <a:pt x="212" y="361"/>
                  <a:pt x="205" y="36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92" y="304"/>
                  <a:pt x="85" y="297"/>
                  <a:pt x="85" y="283"/>
                </a:cubicBezTo>
                <a:cubicBezTo>
                  <a:pt x="85" y="269"/>
                  <a:pt x="99" y="255"/>
                  <a:pt x="113" y="255"/>
                </a:cubicBezTo>
                <a:close/>
                <a:moveTo>
                  <a:pt x="113" y="361"/>
                </a:moveTo>
                <a:lnTo>
                  <a:pt x="113" y="361"/>
                </a:lnTo>
                <a:cubicBezTo>
                  <a:pt x="120" y="361"/>
                  <a:pt x="120" y="361"/>
                  <a:pt x="127" y="361"/>
                </a:cubicBezTo>
                <a:cubicBezTo>
                  <a:pt x="233" y="410"/>
                  <a:pt x="233" y="410"/>
                  <a:pt x="233" y="410"/>
                </a:cubicBezTo>
                <a:cubicBezTo>
                  <a:pt x="240" y="417"/>
                  <a:pt x="247" y="425"/>
                  <a:pt x="247" y="439"/>
                </a:cubicBezTo>
                <a:cubicBezTo>
                  <a:pt x="247" y="453"/>
                  <a:pt x="233" y="467"/>
                  <a:pt x="219" y="467"/>
                </a:cubicBezTo>
                <a:cubicBezTo>
                  <a:pt x="212" y="467"/>
                  <a:pt x="212" y="467"/>
                  <a:pt x="205" y="460"/>
                </a:cubicBezTo>
                <a:cubicBezTo>
                  <a:pt x="106" y="417"/>
                  <a:pt x="106" y="417"/>
                  <a:pt x="106" y="417"/>
                </a:cubicBezTo>
                <a:cubicBezTo>
                  <a:pt x="92" y="410"/>
                  <a:pt x="85" y="403"/>
                  <a:pt x="85" y="389"/>
                </a:cubicBezTo>
                <a:cubicBezTo>
                  <a:pt x="85" y="375"/>
                  <a:pt x="99" y="361"/>
                  <a:pt x="113" y="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248143" y="4296626"/>
            <a:ext cx="17652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https://datos.gob.ar/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3241192" y="1779159"/>
            <a:ext cx="367701" cy="371515"/>
          </a:xfrm>
          <a:custGeom>
            <a:avLst/>
            <a:gdLst/>
            <a:ahLst/>
            <a:cxnLst/>
            <a:rect l="l" t="t" r="r" b="b"/>
            <a:pathLst>
              <a:path w="489" h="453" extrusionOk="0">
                <a:moveTo>
                  <a:pt x="460" y="452"/>
                </a:moveTo>
                <a:lnTo>
                  <a:pt x="460" y="452"/>
                </a:lnTo>
                <a:cubicBezTo>
                  <a:pt x="241" y="452"/>
                  <a:pt x="241" y="452"/>
                  <a:pt x="241" y="452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7" y="452"/>
                  <a:pt x="0" y="438"/>
                  <a:pt x="0" y="424"/>
                </a:cubicBezTo>
                <a:cubicBezTo>
                  <a:pt x="0" y="282"/>
                  <a:pt x="0" y="282"/>
                  <a:pt x="0" y="282"/>
                </a:cubicBezTo>
                <a:cubicBezTo>
                  <a:pt x="0" y="268"/>
                  <a:pt x="7" y="254"/>
                  <a:pt x="29" y="254"/>
                </a:cubicBezTo>
                <a:cubicBezTo>
                  <a:pt x="43" y="254"/>
                  <a:pt x="57" y="268"/>
                  <a:pt x="57" y="282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431" y="396"/>
                  <a:pt x="431" y="396"/>
                  <a:pt x="431" y="396"/>
                </a:cubicBezTo>
                <a:cubicBezTo>
                  <a:pt x="431" y="282"/>
                  <a:pt x="431" y="282"/>
                  <a:pt x="431" y="282"/>
                </a:cubicBezTo>
                <a:cubicBezTo>
                  <a:pt x="431" y="268"/>
                  <a:pt x="446" y="254"/>
                  <a:pt x="460" y="254"/>
                </a:cubicBezTo>
                <a:cubicBezTo>
                  <a:pt x="474" y="254"/>
                  <a:pt x="488" y="268"/>
                  <a:pt x="488" y="282"/>
                </a:cubicBezTo>
                <a:cubicBezTo>
                  <a:pt x="488" y="424"/>
                  <a:pt x="488" y="424"/>
                  <a:pt x="488" y="424"/>
                </a:cubicBezTo>
                <a:cubicBezTo>
                  <a:pt x="488" y="438"/>
                  <a:pt x="474" y="452"/>
                  <a:pt x="460" y="452"/>
                </a:cubicBezTo>
                <a:close/>
                <a:moveTo>
                  <a:pt x="347" y="198"/>
                </a:moveTo>
                <a:lnTo>
                  <a:pt x="347" y="198"/>
                </a:lnTo>
                <a:cubicBezTo>
                  <a:pt x="262" y="289"/>
                  <a:pt x="262" y="289"/>
                  <a:pt x="262" y="289"/>
                </a:cubicBezTo>
                <a:cubicBezTo>
                  <a:pt x="262" y="297"/>
                  <a:pt x="255" y="304"/>
                  <a:pt x="241" y="304"/>
                </a:cubicBezTo>
                <a:cubicBezTo>
                  <a:pt x="234" y="304"/>
                  <a:pt x="227" y="297"/>
                  <a:pt x="220" y="289"/>
                </a:cubicBezTo>
                <a:cubicBezTo>
                  <a:pt x="135" y="198"/>
                  <a:pt x="135" y="198"/>
                  <a:pt x="135" y="198"/>
                </a:cubicBezTo>
                <a:cubicBezTo>
                  <a:pt x="135" y="191"/>
                  <a:pt x="127" y="184"/>
                  <a:pt x="127" y="176"/>
                </a:cubicBezTo>
                <a:cubicBezTo>
                  <a:pt x="127" y="162"/>
                  <a:pt x="142" y="148"/>
                  <a:pt x="156" y="148"/>
                </a:cubicBezTo>
                <a:cubicBezTo>
                  <a:pt x="170" y="148"/>
                  <a:pt x="177" y="155"/>
                  <a:pt x="177" y="162"/>
                </a:cubicBezTo>
                <a:cubicBezTo>
                  <a:pt x="212" y="198"/>
                  <a:pt x="212" y="198"/>
                  <a:pt x="212" y="198"/>
                </a:cubicBezTo>
                <a:cubicBezTo>
                  <a:pt x="212" y="28"/>
                  <a:pt x="212" y="28"/>
                  <a:pt x="212" y="28"/>
                </a:cubicBezTo>
                <a:cubicBezTo>
                  <a:pt x="212" y="14"/>
                  <a:pt x="227" y="0"/>
                  <a:pt x="241" y="0"/>
                </a:cubicBezTo>
                <a:cubicBezTo>
                  <a:pt x="262" y="0"/>
                  <a:pt x="269" y="14"/>
                  <a:pt x="269" y="28"/>
                </a:cubicBezTo>
                <a:cubicBezTo>
                  <a:pt x="269" y="198"/>
                  <a:pt x="269" y="198"/>
                  <a:pt x="269" y="198"/>
                </a:cubicBezTo>
                <a:cubicBezTo>
                  <a:pt x="304" y="162"/>
                  <a:pt x="304" y="162"/>
                  <a:pt x="304" y="162"/>
                </a:cubicBezTo>
                <a:cubicBezTo>
                  <a:pt x="311" y="155"/>
                  <a:pt x="318" y="148"/>
                  <a:pt x="325" y="148"/>
                </a:cubicBezTo>
                <a:cubicBezTo>
                  <a:pt x="347" y="148"/>
                  <a:pt x="354" y="162"/>
                  <a:pt x="354" y="176"/>
                </a:cubicBezTo>
                <a:cubicBezTo>
                  <a:pt x="354" y="184"/>
                  <a:pt x="354" y="191"/>
                  <a:pt x="347" y="1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4295242" y="4444172"/>
            <a:ext cx="31390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https://www.gba.gob.ar/datosabiertos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5569074" y="2006352"/>
            <a:ext cx="439995" cy="421079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6863918" y="3855132"/>
            <a:ext cx="20056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https://www.ign.gob.ar/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/>
          <p:nvPr/>
        </p:nvSpPr>
        <p:spPr>
          <a:xfrm>
            <a:off x="7623001" y="1470679"/>
            <a:ext cx="402802" cy="448965"/>
          </a:xfrm>
          <a:custGeom>
            <a:avLst/>
            <a:gdLst/>
            <a:ahLst/>
            <a:cxnLst/>
            <a:rect l="l" t="t" r="r" b="b"/>
            <a:pathLst>
              <a:path w="453" h="609" extrusionOk="0">
                <a:moveTo>
                  <a:pt x="226" y="608"/>
                </a:moveTo>
                <a:lnTo>
                  <a:pt x="226" y="608"/>
                </a:lnTo>
                <a:cubicBezTo>
                  <a:pt x="226" y="608"/>
                  <a:pt x="0" y="354"/>
                  <a:pt x="0" y="226"/>
                </a:cubicBezTo>
                <a:cubicBezTo>
                  <a:pt x="0" y="106"/>
                  <a:pt x="106" y="0"/>
                  <a:pt x="226" y="0"/>
                </a:cubicBezTo>
                <a:cubicBezTo>
                  <a:pt x="354" y="0"/>
                  <a:pt x="452" y="106"/>
                  <a:pt x="452" y="226"/>
                </a:cubicBezTo>
                <a:cubicBezTo>
                  <a:pt x="452" y="354"/>
                  <a:pt x="226" y="608"/>
                  <a:pt x="226" y="608"/>
                </a:cubicBezTo>
                <a:close/>
                <a:moveTo>
                  <a:pt x="226" y="78"/>
                </a:moveTo>
                <a:lnTo>
                  <a:pt x="226" y="78"/>
                </a:lnTo>
                <a:cubicBezTo>
                  <a:pt x="149" y="78"/>
                  <a:pt x="78" y="149"/>
                  <a:pt x="78" y="226"/>
                </a:cubicBezTo>
                <a:cubicBezTo>
                  <a:pt x="78" y="311"/>
                  <a:pt x="149" y="382"/>
                  <a:pt x="226" y="382"/>
                </a:cubicBezTo>
                <a:cubicBezTo>
                  <a:pt x="311" y="382"/>
                  <a:pt x="382" y="311"/>
                  <a:pt x="382" y="226"/>
                </a:cubicBezTo>
                <a:cubicBezTo>
                  <a:pt x="382" y="149"/>
                  <a:pt x="311" y="78"/>
                  <a:pt x="226" y="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2534316" y="3231510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GCBA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182405" y="3822119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Argentina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4840888" y="3993335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Portal de datos abiertos del GBA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9"/>
          <p:cNvSpPr txBox="1"/>
          <p:nvPr/>
        </p:nvSpPr>
        <p:spPr>
          <a:xfrm>
            <a:off x="6910389" y="3396063"/>
            <a:ext cx="1912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Instituto Geográfico Nacional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9"/>
          <p:cNvSpPr txBox="1"/>
          <p:nvPr/>
        </p:nvSpPr>
        <p:spPr>
          <a:xfrm>
            <a:off x="265532" y="169581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abiertos</a:t>
            </a:r>
            <a:endParaRPr sz="3000" b="1" i="0" u="none" strike="noStrike" cap="none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/>
        </p:nvSpPr>
        <p:spPr>
          <a:xfrm>
            <a:off x="5381125" y="2067300"/>
            <a:ext cx="3266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600" b="1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¿Preguntas?</a:t>
            </a:r>
            <a:endParaRPr sz="3600" b="1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/>
          <p:nvPr/>
        </p:nvSpPr>
        <p:spPr>
          <a:xfrm>
            <a:off x="0" y="1866528"/>
            <a:ext cx="91440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54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¡Muchas gracias!</a:t>
            </a:r>
            <a:endParaRPr sz="5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0" y="2905952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¡Sigamos trabajando!</a:t>
            </a:r>
            <a:endParaRPr sz="2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Puntos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Líneas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Polígonos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9249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2525"/>
          <a:stretch/>
        </p:blipFill>
        <p:spPr>
          <a:xfrm>
            <a:off x="6118718" y="1744983"/>
            <a:ext cx="2699657" cy="256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6489"/>
          <a:stretch/>
        </p:blipFill>
        <p:spPr>
          <a:xfrm>
            <a:off x="256250" y="1744983"/>
            <a:ext cx="1785258" cy="25499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4673" y="440871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Puntos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5521" y="440871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Polígonos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7198"/>
          <a:stretch/>
        </p:blipFill>
        <p:spPr>
          <a:xfrm>
            <a:off x="2400302" y="1744982"/>
            <a:ext cx="3145971" cy="254999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68485" y="440781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Líneas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2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Shapefile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(.</a:t>
              </a: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shp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Formatos de archivos más comunes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GeoJSON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KML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606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82291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Importar datos a R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" name="Google Shape;189;p13"/>
          <p:cNvGrpSpPr/>
          <p:nvPr/>
        </p:nvGrpSpPr>
        <p:grpSpPr>
          <a:xfrm>
            <a:off x="782291" y="2231570"/>
            <a:ext cx="6444344" cy="638625"/>
            <a:chOff x="0" y="192315"/>
            <a:chExt cx="6444344" cy="638625"/>
          </a:xfrm>
        </p:grpSpPr>
        <p:sp>
          <p:nvSpPr>
            <p:cNvPr id="2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("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844641" y="3886763"/>
            <a:ext cx="5271649" cy="375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Está función nos devuelve un archivo de clase “</a:t>
            </a:r>
            <a:r>
              <a:rPr lang="es-MX" dirty="0" err="1"/>
              <a:t>sf</a:t>
            </a:r>
            <a:r>
              <a:rPr lang="es-MX" dirty="0"/>
              <a:t>” “</a:t>
            </a:r>
            <a:r>
              <a:rPr lang="es-MX" dirty="0" err="1"/>
              <a:t>data.frame</a:t>
            </a:r>
            <a:r>
              <a:rPr lang="es-MX" dirty="0"/>
              <a:t>”</a:t>
            </a:r>
          </a:p>
        </p:txBody>
      </p:sp>
      <p:grpSp>
        <p:nvGrpSpPr>
          <p:cNvPr id="12" name="Google Shape;189;p13"/>
          <p:cNvGrpSpPr/>
          <p:nvPr/>
        </p:nvGrpSpPr>
        <p:grpSpPr>
          <a:xfrm>
            <a:off x="782291" y="2984455"/>
            <a:ext cx="6444344" cy="638625"/>
            <a:chOff x="0" y="192315"/>
            <a:chExt cx="6444344" cy="638625"/>
          </a:xfrm>
        </p:grpSpPr>
        <p:sp>
          <p:nvSpPr>
            <p:cNvPr id="13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0976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a trabajar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348345" y="1083781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CuadroTexto 7"/>
          <p:cNvSpPr txBox="1"/>
          <p:nvPr/>
        </p:nvSpPr>
        <p:spPr>
          <a:xfrm>
            <a:off x="256251" y="1224391"/>
            <a:ext cx="816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Rubik" panose="020B0604020202020204" charset="0"/>
                <a:cs typeface="Rubik" panose="020B0604020202020204" charset="0"/>
              </a:rPr>
              <a:t>En esta sección vamos a trabajar con los radios censales que pertenecen a CABA. </a:t>
            </a:r>
          </a:p>
          <a:p>
            <a:r>
              <a:rPr lang="es-MX" dirty="0">
                <a:latin typeface="Rubik" panose="020B0604020202020204" charset="0"/>
                <a:cs typeface="Rubik" panose="020B0604020202020204" charset="0"/>
              </a:rPr>
              <a:t>El radio censal es una unidad geográfica que agrupa, en promedio 300 viviendas. Se cuenta con información en cada radio censal, como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pobación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, </a:t>
            </a:r>
            <a:r>
              <a:rPr lang="es-MX" dirty="0" err="1">
                <a:latin typeface="Rubik" panose="020B0604020202020204" charset="0"/>
                <a:cs typeface="Rubik" panose="020B0604020202020204" charset="0"/>
              </a:rPr>
              <a:t>hogarest</a:t>
            </a:r>
            <a:r>
              <a:rPr lang="es-MX" dirty="0">
                <a:latin typeface="Rubik" panose="020B0604020202020204" charset="0"/>
                <a:cs typeface="Rubik" panose="020B0604020202020204" charset="0"/>
              </a:rPr>
              <a:t>, etc.</a:t>
            </a:r>
            <a:endParaRPr lang="es-AR" dirty="0">
              <a:latin typeface="Rubik" panose="020B0604020202020204" charset="0"/>
              <a:cs typeface="Rubik" panose="020B06040202020202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4" y="2792206"/>
            <a:ext cx="8077200" cy="1724511"/>
          </a:xfrm>
          <a:prstGeom prst="rect">
            <a:avLst/>
          </a:prstGeom>
        </p:spPr>
      </p:pic>
      <p:grpSp>
        <p:nvGrpSpPr>
          <p:cNvPr id="14" name="Google Shape;189;p13"/>
          <p:cNvGrpSpPr/>
          <p:nvPr/>
        </p:nvGrpSpPr>
        <p:grpSpPr>
          <a:xfrm>
            <a:off x="348345" y="2103664"/>
            <a:ext cx="6444344" cy="410523"/>
            <a:chOff x="0" y="192315"/>
            <a:chExt cx="6444344" cy="638625"/>
          </a:xfrm>
        </p:grpSpPr>
        <p:sp>
          <p:nvSpPr>
            <p:cNvPr id="15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8723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348345" y="1083781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6444344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51" y="1668003"/>
            <a:ext cx="4203134" cy="29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4842</TotalTime>
  <Words>1124</Words>
  <Application>Microsoft Office PowerPoint</Application>
  <PresentationFormat>Presentación en pantalla (16:9)</PresentationFormat>
  <Paragraphs>156</Paragraphs>
  <Slides>33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Calibri</vt:lpstr>
      <vt:lpstr>Rubik</vt:lpstr>
      <vt:lpstr>Lato Light</vt:lpstr>
      <vt:lpstr>Trebuchet MS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Castro</dc:creator>
  <cp:lastModifiedBy>Luis Alfredo Jimenez</cp:lastModifiedBy>
  <cp:revision>47</cp:revision>
  <dcterms:modified xsi:type="dcterms:W3CDTF">2022-02-21T22:51:11Z</dcterms:modified>
</cp:coreProperties>
</file>